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4" r:id="rId12"/>
    <p:sldId id="273" r:id="rId13"/>
    <p:sldId id="264" r:id="rId14"/>
    <p:sldId id="267" r:id="rId15"/>
    <p:sldId id="268" r:id="rId16"/>
    <p:sldId id="266" r:id="rId1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-872" y="-2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94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5596976"/>
            <a:ext cx="1464174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097280" y="2103122"/>
            <a:ext cx="12435840" cy="2195713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9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097280" y="4333928"/>
            <a:ext cx="12435840" cy="1439645"/>
          </a:xfrm>
        </p:spPr>
        <p:txBody>
          <a:bodyPr lIns="65311" rIns="65311"/>
          <a:lstStyle>
            <a:lvl1pPr marL="0" marR="91435" indent="0" algn="r">
              <a:buNone/>
              <a:defRPr>
                <a:solidFill>
                  <a:schemeClr val="tx2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6023" y="5943600"/>
            <a:ext cx="14636424" cy="2294506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D0065BE-0657-4A47-90AD-C21C55E16B19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777596"/>
            <a:ext cx="13167360" cy="526328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6C3AA4-67BE-44F7-809A-3582401494AF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50421" y="329569"/>
            <a:ext cx="2843952" cy="6711313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9"/>
            <a:ext cx="10119360" cy="671131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5172EEB-1769-4776-AD69-E7C1260563EB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7BB8AF-C16A-4836-A92D-61834B5F0BA5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802" y="1271654"/>
            <a:ext cx="12435840" cy="219456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9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6341" y="3518054"/>
            <a:ext cx="7315200" cy="1745866"/>
          </a:xfrm>
        </p:spPr>
        <p:txBody>
          <a:bodyPr lIns="130622" rIns="130622" anchor="t"/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7D2193-4505-4A75-99BB-880C6989A757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818688" y="3606566"/>
            <a:ext cx="292608" cy="27432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5520422" y="3606566"/>
            <a:ext cx="292608" cy="27432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777594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777594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3A18F4-33C3-445B-924C-31108C51719C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7660"/>
            <a:ext cx="13167360" cy="13716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6492240"/>
            <a:ext cx="6464301" cy="9144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61244" anchor="ctr"/>
          <a:lstStyle>
            <a:lvl1pPr marL="0" indent="0">
              <a:buNone/>
              <a:defRPr sz="3400" b="0">
                <a:solidFill>
                  <a:schemeClr val="bg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2" y="6492240"/>
            <a:ext cx="6466840" cy="9144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61244" anchor="ctr"/>
          <a:lstStyle>
            <a:lvl1pPr marL="0" indent="0">
              <a:buNone/>
              <a:defRPr sz="3400" b="0">
                <a:solidFill>
                  <a:schemeClr val="bg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1733153"/>
            <a:ext cx="6464301" cy="4730116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1733153"/>
            <a:ext cx="6466840" cy="4730116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AF7543A-E259-478F-9E0D-57BA40E442B7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FB012D-77A1-44B0-BB26-329BA1EE55C9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B7499E-3031-413E-B01E-B94970708CAA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5852160"/>
            <a:ext cx="11970842" cy="54864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6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71360" y="6426122"/>
            <a:ext cx="6359347" cy="1097280"/>
          </a:xfrm>
        </p:spPr>
        <p:txBody>
          <a:bodyPr/>
          <a:lstStyle>
            <a:lvl1pPr marL="0" indent="0" algn="r">
              <a:buNone/>
              <a:defRPr sz="23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63040" y="329184"/>
            <a:ext cx="11967667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63251" y="7689533"/>
            <a:ext cx="3072384" cy="438912"/>
          </a:xfrm>
        </p:spPr>
        <p:txBody>
          <a:bodyPr/>
          <a:lstStyle>
            <a:extLst/>
          </a:lstStyle>
          <a:p>
            <a:fld id="{DC7EAB0C-2220-4D0E-A0DD-DB7FA0F742F4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971" y="6532083"/>
            <a:ext cx="11460480" cy="777878"/>
          </a:xfrm>
          <a:noFill/>
        </p:spPr>
        <p:txBody>
          <a:bodyPr lIns="130622" tIns="0" rIns="130622" anchor="t"/>
          <a:lstStyle>
            <a:lvl1pPr marL="0" marR="26124" indent="0" algn="r"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5760" y="227962"/>
            <a:ext cx="13898880" cy="5266944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6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3416D63-31BF-4B94-B6C5-E20B2C63F515}" type="datetime4">
              <a:rPr lang="en-US" smtClean="0"/>
              <a:pPr/>
              <a:t>May 18,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08116" y="7689533"/>
            <a:ext cx="3761090" cy="438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5838147"/>
            <a:ext cx="12920691" cy="675206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8837" y="7133923"/>
            <a:ext cx="7904998" cy="110529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777148" y="7126813"/>
            <a:ext cx="5904722" cy="11201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9667" y="6949503"/>
            <a:ext cx="5443702" cy="1297042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30622" tIns="65311" rIns="130622" bIns="65311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4778" y="6945286"/>
            <a:ext cx="5448814" cy="130126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3862579" y="5986128"/>
            <a:ext cx="292608" cy="27432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3564314" y="5986128"/>
            <a:ext cx="292608" cy="27432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98837" y="7133923"/>
            <a:ext cx="7904998" cy="110529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777148" y="7126813"/>
            <a:ext cx="5904722" cy="11201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9667" y="6949503"/>
            <a:ext cx="5443702" cy="1297042"/>
          </a:xfrm>
          <a:prstGeom prst="rtTriangle">
            <a:avLst/>
          </a:prstGeom>
          <a:blipFill>
            <a:blip r:embed="rId2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30622" tIns="65311" rIns="130622" bIns="65311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4778" y="6945286"/>
            <a:ext cx="5448814" cy="130126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1777594"/>
            <a:ext cx="13167360" cy="5431156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10763251" y="7689533"/>
            <a:ext cx="3072384" cy="438912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fld id="{62B1B13E-D5AF-485E-81A1-82A140076526}" type="datetime4">
              <a:rPr lang="en-US" smtClean="0"/>
              <a:pPr/>
              <a:t>May 18, 2025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7008116" y="7689533"/>
            <a:ext cx="376109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3835635" y="7689533"/>
            <a:ext cx="585216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7" r:id="rId2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9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22488" indent="-365742" algn="l" rtl="0" eaLnBrk="1" latinLnBrk="0" hangingPunct="1">
        <a:spcBef>
          <a:spcPts val="571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888230" indent="-326555" algn="l" rtl="0" eaLnBrk="1" latinLnBrk="0" hangingPunct="1">
        <a:spcBef>
          <a:spcPts val="463"/>
        </a:spcBef>
        <a:buClr>
          <a:schemeClr val="accent1"/>
        </a:buClr>
        <a:buFont typeface="Verdana"/>
        <a:buChar char="◦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227847" indent="-326555" algn="l" rtl="0" eaLnBrk="1" latinLnBrk="0" hangingPunct="1">
        <a:spcBef>
          <a:spcPts val="500"/>
        </a:spcBef>
        <a:buClr>
          <a:schemeClr val="accent2"/>
        </a:buClr>
        <a:buSzPct val="100000"/>
        <a:buFont typeface="Wingdings 2"/>
        <a:buChar char="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76" indent="-326555" algn="l" rtl="0" eaLnBrk="1" latinLnBrk="0" hangingPunct="1">
        <a:spcBef>
          <a:spcPts val="500"/>
        </a:spcBef>
        <a:buClr>
          <a:schemeClr val="accent2"/>
        </a:buClr>
        <a:buFont typeface="Wingdings 2"/>
        <a:buChar char="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9331" indent="-326555" algn="l" rtl="0" eaLnBrk="1" latinLnBrk="0" hangingPunct="1">
        <a:spcBef>
          <a:spcPts val="500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indent="-326555" algn="l" rtl="0" eaLnBrk="1" latinLnBrk="0" hangingPunct="1">
        <a:spcBef>
          <a:spcPts val="500"/>
        </a:spcBef>
        <a:buClr>
          <a:schemeClr val="accent3"/>
        </a:buClr>
        <a:buFont typeface="Wingdings 2"/>
        <a:buChar char="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612441" indent="-326555" algn="l" rtl="0" eaLnBrk="1" latinLnBrk="0" hangingPunct="1">
        <a:spcBef>
          <a:spcPts val="500"/>
        </a:spcBef>
        <a:buClr>
          <a:schemeClr val="accent3"/>
        </a:buClr>
        <a:buFont typeface="Wingdings 2"/>
        <a:buChar char="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96" indent="-326555" algn="l" rtl="0" eaLnBrk="1" latinLnBrk="0" hangingPunct="1">
        <a:spcBef>
          <a:spcPts val="500"/>
        </a:spcBef>
        <a:buClr>
          <a:schemeClr val="accent3"/>
        </a:buClr>
        <a:buFont typeface="Wingdings 2"/>
        <a:buChar char="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indent="-326555" algn="l" rtl="0" eaLnBrk="1" latinLnBrk="0" hangingPunct="1">
        <a:spcBef>
          <a:spcPts val="500"/>
        </a:spcBef>
        <a:buClr>
          <a:schemeClr val="accent3"/>
        </a:buClr>
        <a:buFont typeface="Wingdings 2"/>
        <a:buChar char="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www.youtube.com/playlist?list=PLqq-6Pq4lTTa-d0iZg41UmuOBD2yP7g1z" TargetMode="External"/><Relationship Id="rId2" Type="http://schemas.openxmlformats.org/officeDocument/2006/relationships/hyperlink" Target="https://developer.mozilla.org/en-US/docs/We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ee/7/tutorial/servlets.htm" TargetMode="External"/><Relationship Id="rId5" Type="http://schemas.openxmlformats.org/officeDocument/2006/relationships/hyperlink" Target="https://eloquentjavascript.net/" TargetMode="External"/><Relationship Id="rId4" Type="http://schemas.openxmlformats.org/officeDocument/2006/relationships/hyperlink" Target="https://javascript.inf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" TargetMode="External"/><Relationship Id="rId2" Type="http://schemas.openxmlformats.org/officeDocument/2006/relationships/hyperlink" Target="https://tomcat.apache.org/tomcat-9.0-doc/setup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6839"/>
            <a:ext cx="13573540" cy="16503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3316" y="1489829"/>
            <a:ext cx="3483650" cy="435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endParaRPr lang="en-US" sz="2700" b="1" kern="0" spc="-82" dirty="0" smtClean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endParaRPr lang="en-US" sz="2700" b="1" kern="0" spc="-82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endParaRPr lang="en-US" sz="2700" b="1" kern="0" spc="-82" dirty="0" smtClean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r>
              <a:rPr lang="en-US" sz="2700" b="1" kern="0" spc="-82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Mini Project (ID102B)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076468" y="2186464"/>
            <a:ext cx="4477464" cy="435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endParaRPr lang="en-US" sz="2700" b="1" kern="0" spc="-82" dirty="0" smtClean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endParaRPr lang="en-US" sz="2700" b="1" kern="0" spc="-82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endParaRPr lang="en-US" sz="2700" b="1" kern="0" spc="-82" dirty="0" smtClean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r>
              <a:rPr lang="en-US" sz="2700" b="1" kern="0" spc="-82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Even </a:t>
            </a:r>
            <a:r>
              <a:rPr lang="en-US" sz="2700" b="1" kern="0" spc="-8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semester(2024-2025)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2883098"/>
            <a:ext cx="134112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r>
              <a:rPr lang="en-US" sz="2000" kern="0" spc="-27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Monika </a:t>
            </a:r>
            <a:r>
              <a:rPr lang="en-US" sz="20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Tyagi (202410116100123)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09600" y="3357563"/>
            <a:ext cx="134112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r>
              <a:rPr lang="en-US" sz="2000" kern="0" spc="-27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Mukul</a:t>
            </a:r>
            <a:r>
              <a:rPr lang="en-US" sz="2000" kern="0" spc="-27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27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Dhiman</a:t>
            </a:r>
            <a:r>
              <a:rPr lang="en-US" sz="2000" kern="0" spc="-27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(202410116100126)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09600" y="3844727"/>
            <a:ext cx="134112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endParaRPr lang="en-US" sz="2000" kern="0" spc="-27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150"/>
              </a:lnSpc>
              <a:buNone/>
            </a:pPr>
            <a:r>
              <a:rPr lang="en-US" sz="2000" kern="0" spc="-27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Minakshi</a:t>
            </a:r>
            <a:r>
              <a:rPr lang="en-US" sz="2000" kern="0" spc="-27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27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Tomar</a:t>
            </a:r>
            <a:r>
              <a:rPr lang="en-US" sz="2000" kern="0" spc="-27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(202410116100119</a:t>
            </a:r>
            <a:r>
              <a:rPr lang="en-US" sz="20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605582" y="4763688"/>
            <a:ext cx="341923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3200" b="1" kern="0" spc="-62" dirty="0" smtClean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ctr">
              <a:lnSpc>
                <a:spcPts val="2550"/>
              </a:lnSpc>
              <a:buNone/>
            </a:pPr>
            <a:endParaRPr lang="en-US" sz="3200" b="1" kern="0" spc="-62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ctr">
              <a:lnSpc>
                <a:spcPts val="2550"/>
              </a:lnSpc>
              <a:buNone/>
            </a:pPr>
            <a:r>
              <a:rPr lang="en-US" sz="4000" b="1" kern="0" spc="-62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Healthcare </a:t>
            </a:r>
            <a:r>
              <a:rPr lang="en-US" sz="4000" b="1" kern="0" spc="-6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</a:t>
            </a:r>
            <a:r>
              <a:rPr lang="en-US" sz="4000" b="1" kern="0" spc="-62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Provider System</a:t>
            </a:r>
            <a:endParaRPr lang="en-US" sz="4000" dirty="0"/>
          </a:p>
        </p:txBody>
      </p:sp>
      <p:sp>
        <p:nvSpPr>
          <p:cNvPr id="9" name="Text 6"/>
          <p:cNvSpPr/>
          <p:nvPr/>
        </p:nvSpPr>
        <p:spPr>
          <a:xfrm>
            <a:off x="609600" y="4959548"/>
            <a:ext cx="134112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09600" y="5445164"/>
            <a:ext cx="13411200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09600" y="5978247"/>
            <a:ext cx="13411200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36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</a:t>
            </a:r>
            <a:r>
              <a:rPr lang="en-US" sz="3200" u="sng" kern="0" spc="-27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Supervisor</a:t>
            </a:r>
            <a:r>
              <a:rPr lang="en-US" sz="3600" u="sng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>
            <a:off x="609600" y="6522482"/>
            <a:ext cx="134112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32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</a:t>
            </a:r>
            <a:r>
              <a:rPr lang="en-US" sz="3200" kern="0" spc="-27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Ms. </a:t>
            </a:r>
            <a:r>
              <a:rPr lang="en-US" sz="3200" kern="0" spc="-27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Shruti</a:t>
            </a:r>
            <a:r>
              <a:rPr lang="en-US" sz="3200" kern="0" spc="-27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3200" kern="0" spc="-27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Aggrawal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609600" y="6996946"/>
            <a:ext cx="134112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8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Assistant Professor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609600" y="7471410"/>
            <a:ext cx="134112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715" y="7812524"/>
            <a:ext cx="7820025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549974"/>
            <a:ext cx="524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Customer Sign Up Page</a:t>
            </a:r>
            <a:endParaRPr lang="en-IN" sz="2000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213101"/>
            <a:ext cx="6070600" cy="356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0850" y="1614336"/>
            <a:ext cx="524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Customer Sign In Page</a:t>
            </a:r>
            <a:endParaRPr lang="en-IN" sz="2000" b="1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721600" y="3213100"/>
            <a:ext cx="6248400" cy="35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0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6980" y="911880"/>
            <a:ext cx="368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Home Page:-</a:t>
            </a:r>
            <a:endParaRPr lang="en-IN" sz="2000" b="1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b="5634"/>
          <a:stretch/>
        </p:blipFill>
        <p:spPr bwMode="auto">
          <a:xfrm>
            <a:off x="4919980" y="408940"/>
            <a:ext cx="5120640" cy="3728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t="1639" b="2074"/>
          <a:stretch/>
        </p:blipFill>
        <p:spPr bwMode="auto">
          <a:xfrm>
            <a:off x="4919980" y="4137660"/>
            <a:ext cx="5191760" cy="3180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9795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650" y="749300"/>
            <a:ext cx="435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Book Appointment</a:t>
            </a:r>
            <a:endParaRPr lang="en-IN" sz="2000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78200" y="1955800"/>
            <a:ext cx="7747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32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0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Doctor Module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Patient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Doctors can access and update patient medical history, diagnoses, and treatment plans.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8975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Diagnoses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Doctors can input diagnoses, record symptoms, and generate reports for patient records.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Treatment Plans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53426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Doctors can create personalized treatment plans, prescribe medications, and track patient progress.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Doctor Qualifications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553426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module displays doctor credentials, experience, and specialization for patient trust.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685" y="7836477"/>
            <a:ext cx="7820025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b="1" dirty="0"/>
              <a:t>HTML, CSS, JavaScript Basics</a:t>
            </a:r>
            <a:endParaRPr lang="en-IN" sz="2400" dirty="0"/>
          </a:p>
          <a:p>
            <a:pPr lvl="1"/>
            <a:r>
              <a:rPr lang="en-IN" sz="1600" dirty="0">
                <a:hlinkClick r:id="rId2"/>
              </a:rPr>
              <a:t>MDN Web Docs</a:t>
            </a:r>
            <a:r>
              <a:rPr lang="en-IN" sz="1600" dirty="0"/>
              <a:t> – Comprehensive and beginner-friendly.</a:t>
            </a:r>
          </a:p>
          <a:p>
            <a:pPr lvl="1"/>
            <a:r>
              <a:rPr lang="en-IN" sz="1600" dirty="0">
                <a:hlinkClick r:id="rId3"/>
              </a:rPr>
              <a:t>W3Schools</a:t>
            </a:r>
            <a:r>
              <a:rPr lang="en-IN" sz="1600" dirty="0"/>
              <a:t> – Good for quick examples and reference.</a:t>
            </a:r>
          </a:p>
          <a:p>
            <a:r>
              <a:rPr lang="en-IN" sz="2400" b="1" dirty="0" smtClean="0"/>
              <a:t>Modern </a:t>
            </a:r>
            <a:r>
              <a:rPr lang="en-IN" sz="2400" b="1" dirty="0"/>
              <a:t>JS Practices</a:t>
            </a:r>
            <a:endParaRPr lang="en-IN" sz="2400" dirty="0"/>
          </a:p>
          <a:p>
            <a:pPr lvl="1"/>
            <a:r>
              <a:rPr lang="en-IN" sz="1600" dirty="0">
                <a:hlinkClick r:id="rId4"/>
              </a:rPr>
              <a:t>JavaScript.info</a:t>
            </a:r>
            <a:endParaRPr lang="en-IN" sz="1600" dirty="0"/>
          </a:p>
          <a:p>
            <a:pPr lvl="1"/>
            <a:r>
              <a:rPr lang="en-IN" sz="1600" dirty="0">
                <a:hlinkClick r:id="rId5"/>
              </a:rPr>
              <a:t>Eloquent JavaScript (free book)</a:t>
            </a:r>
            <a:endParaRPr lang="en-IN" sz="1600" dirty="0"/>
          </a:p>
          <a:p>
            <a:r>
              <a:rPr lang="en-IN" sz="2400" b="1" dirty="0"/>
              <a:t>🔹 Backend (Java Servlets)</a:t>
            </a:r>
          </a:p>
          <a:p>
            <a:r>
              <a:rPr lang="en-IN" sz="2400" b="1" dirty="0"/>
              <a:t>Java Servlet Basics</a:t>
            </a:r>
            <a:endParaRPr lang="en-IN" sz="2400" dirty="0"/>
          </a:p>
          <a:p>
            <a:pPr lvl="1"/>
            <a:r>
              <a:rPr lang="en-IN" sz="1600" dirty="0">
                <a:hlinkClick r:id="rId6"/>
              </a:rPr>
              <a:t>Oracle Java Servlet Documentation</a:t>
            </a:r>
            <a:endParaRPr lang="en-IN" sz="1600" dirty="0"/>
          </a:p>
          <a:p>
            <a:pPr lvl="1"/>
            <a:r>
              <a:rPr lang="en-IN" sz="1600" dirty="0">
                <a:hlinkClick r:id="rId7"/>
              </a:rPr>
              <a:t>Java Brains – Servlet Tutorial (YouTube)</a:t>
            </a:r>
            <a:r>
              <a:rPr lang="en-IN" sz="1600" dirty="0"/>
              <a:t> – Practical, video-based learning.</a:t>
            </a:r>
          </a:p>
          <a:p>
            <a:pPr lvl="1"/>
            <a:r>
              <a:rPr lang="en-IN" sz="1600" dirty="0" err="1"/>
              <a:t>TutorialsPoint</a:t>
            </a:r>
            <a:r>
              <a:rPr lang="en-IN" sz="1600" dirty="0"/>
              <a:t> – </a:t>
            </a:r>
            <a:r>
              <a:rPr lang="en-IN" sz="1600" dirty="0" smtClean="0"/>
              <a:t>Servlets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  <a:p>
            <a:endParaRPr lang="en-I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kern="0" spc="-134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761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1520" y="1016000"/>
            <a:ext cx="13167360" cy="6192750"/>
          </a:xfrm>
        </p:spPr>
        <p:txBody>
          <a:bodyPr/>
          <a:lstStyle/>
          <a:p>
            <a:r>
              <a:rPr lang="en-IN" sz="2400" b="1" dirty="0"/>
              <a:t>Servlet Deployment with Apache Tomcat</a:t>
            </a:r>
            <a:endParaRPr lang="en-IN" sz="2400" dirty="0"/>
          </a:p>
          <a:p>
            <a:pPr lvl="1"/>
            <a:r>
              <a:rPr lang="en-IN" sz="1600" dirty="0">
                <a:hlinkClick r:id="rId2"/>
              </a:rPr>
              <a:t>Tomcat Installation Guide</a:t>
            </a:r>
            <a:endParaRPr lang="en-IN" sz="1600" dirty="0"/>
          </a:p>
          <a:p>
            <a:pPr lvl="1"/>
            <a:r>
              <a:rPr lang="en-IN" sz="1600" dirty="0"/>
              <a:t>Servlet Example on Tomcat (</a:t>
            </a:r>
            <a:r>
              <a:rPr lang="en-IN" sz="1600" dirty="0" err="1"/>
              <a:t>JournalDev</a:t>
            </a:r>
            <a:r>
              <a:rPr lang="en-IN" sz="1600" dirty="0"/>
              <a:t>)</a:t>
            </a:r>
          </a:p>
          <a:p>
            <a:r>
              <a:rPr lang="en-IN" sz="2400" b="1" dirty="0"/>
              <a:t>🔹 Database (MySQL)</a:t>
            </a:r>
          </a:p>
          <a:p>
            <a:r>
              <a:rPr lang="en-IN" sz="2400" b="1" dirty="0"/>
              <a:t>MySQL Setup and Basics</a:t>
            </a:r>
            <a:endParaRPr lang="en-IN" sz="2400" dirty="0"/>
          </a:p>
          <a:p>
            <a:pPr lvl="1"/>
            <a:r>
              <a:rPr lang="en-IN" sz="1600" dirty="0">
                <a:hlinkClick r:id="rId3"/>
              </a:rPr>
              <a:t>MySQL Official Docs</a:t>
            </a:r>
            <a:endParaRPr lang="en-IN" sz="1600" dirty="0"/>
          </a:p>
          <a:p>
            <a:pPr lvl="1"/>
            <a:r>
              <a:rPr lang="en-IN" sz="1600" dirty="0"/>
              <a:t>W3Schools MySQL Tutorial</a:t>
            </a:r>
          </a:p>
          <a:p>
            <a:r>
              <a:rPr lang="en-IN" sz="2400" b="1" dirty="0"/>
              <a:t>Connecting Java Servlet to MySQL</a:t>
            </a:r>
            <a:endParaRPr lang="en-IN" sz="2400" dirty="0"/>
          </a:p>
          <a:p>
            <a:pPr lvl="1"/>
            <a:r>
              <a:rPr lang="en-IN" sz="1600" dirty="0"/>
              <a:t>JDBC Tutorial – </a:t>
            </a:r>
            <a:r>
              <a:rPr lang="en-IN" sz="1600" dirty="0" err="1"/>
              <a:t>Baeldung</a:t>
            </a:r>
            <a:endParaRPr lang="en-IN" sz="1600" dirty="0"/>
          </a:p>
          <a:p>
            <a:pPr lvl="1"/>
            <a:r>
              <a:rPr lang="en-IN" sz="1600" dirty="0"/>
              <a:t>JDBC + Servlet + MySQL Example – Real code example with connection and query.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007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53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     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4263"/>
            <a:ext cx="9929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         </a:t>
            </a:r>
            <a:r>
              <a:rPr lang="en-US" sz="4450" b="1" kern="0" spc="-134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 You                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673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912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2690" y="10903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90590" y="2328942"/>
            <a:ext cx="13042821" cy="54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system aims to streamline healthcare services, improve patient care, and enhance communication between doctors, patients.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9790" y="2889828"/>
            <a:ext cx="13042821" cy="695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a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user-centric approach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the platform integrates features such as patient registration, appointment scheduling, diagnostics, and treatment planning into a single, unified system.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9790" y="3837809"/>
            <a:ext cx="13042821" cy="50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and organize patient information, including medical history, diagnoses, and treatment plans, in one secure place.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9789" y="4338782"/>
            <a:ext cx="13042821" cy="737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Appointments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Allow patients to book, reschedule, or cancel appointments easily, while doctors can view and manage their schedules.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7782791"/>
            <a:ext cx="7820025" cy="280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8983"/>
            <a:ext cx="8349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Systems and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13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u="sng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Systems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6944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Systems Healthcare management systems have evolved significantly over the past decade. Some of the widely used systems include: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3901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Electronic Health Records (EHRs): Systems like Epic and Cerner are used to store and manage patient data digitally.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0858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Telemedicine Platforms: Applications like Teladoc and Amwell enable remote consultations between doctors and patients.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540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u="sng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in Current Systems Despite their widespread adoption, existing systems face several challenges: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7206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Fragmented Data: Patient data is often scattered across multiple systems, making it difficult to access a complete medical history.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4163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Interoperability: Systems from different providers often cannot communicate with each other, leading to inefficiencies.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1120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Processes: Many tasks, such as appointment scheduling and record-keeping, are still done manually, increasing the risk of errors.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8077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Experience: Many systems have complex interfaces that are not user-friendly for doctors or patients.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55034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Concerns: Data breaches and unauthorized access to patient records remain significant issues.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105" y="7794914"/>
            <a:ext cx="7820025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790" y="12101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13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66790" y="2576989"/>
            <a:ext cx="7821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 propose a Healthcare Service Provider . This system will: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66790" y="3317796"/>
            <a:ext cx="13042821" cy="555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All Services</a:t>
            </a:r>
            <a:r>
              <a:rPr lang="en-US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Provide a unified platform for patient management, appointments, diagnostics, and treatment plans.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66789" y="40666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Real-Time Access</a:t>
            </a:r>
            <a:r>
              <a:rPr lang="en-US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Use cloud-based technologies to ensure real-time data access and updates.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66790" y="47433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User Experience</a:t>
            </a:r>
            <a:r>
              <a:rPr lang="en-US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Design intuitive interfaces for doctors, patients, and administrators.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93790" y="56554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26429"/>
            <a:ext cx="13042821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641" y="7791450"/>
            <a:ext cx="7820025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97586"/>
            <a:ext cx="6080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 of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801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844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80167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 healthcare services provider system that provides a unified platform for patient care.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801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13737" y="5844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165783" y="580167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real-time data access and analytics to empower healthcare providers with timely insights.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23" y="7794914"/>
            <a:ext cx="7820025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6251019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Hardware Requirements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5098" y="1766411"/>
            <a:ext cx="13060204" cy="5847159"/>
          </a:xfrm>
          <a:prstGeom prst="roundRect">
            <a:avLst>
              <a:gd name="adj" fmla="val 16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2718" y="1774031"/>
            <a:ext cx="13044964" cy="28410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17032" y="1916192"/>
            <a:ext cx="607004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Environment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3324" y="1916192"/>
            <a:ext cx="607004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Processor: Minimum Intel i5 or equivalent.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3324" y="2409587"/>
            <a:ext cx="607004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RAM: At least 8GB (16GB recommended for smoother multitasking).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3324" y="3261836"/>
            <a:ext cx="607004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Storage: Minimum 250GB SSD for faster performance.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3324" y="3755231"/>
            <a:ext cx="607004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2718" y="4627801"/>
            <a:ext cx="13044964" cy="19888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17032" y="4757261"/>
            <a:ext cx="607004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Requirements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3324" y="4757261"/>
            <a:ext cx="607004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Processor: Minimum 2 CPU cores.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3324" y="5250656"/>
            <a:ext cx="607004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RAM: 4GB (8GB or more for handling higher traffic).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3324" y="5744051"/>
            <a:ext cx="607004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2718" y="6603921"/>
            <a:ext cx="13044964" cy="10020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17032" y="6746081"/>
            <a:ext cx="607004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Requirements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3324" y="6746081"/>
            <a:ext cx="607004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Devices with internet access (smartphones, tablets, PCs) for accessing the healthcare services platform.</a:t>
            </a:r>
            <a:endParaRPr lang="en-US" sz="17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7805888"/>
            <a:ext cx="7820025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5819"/>
            <a:ext cx="6133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Software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8475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119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60961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</a:t>
            </a: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for 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interactive and responsive user interfaces.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79666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52151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Java servlet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0857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943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43342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for storing and managing patient data, appointments, and other system information.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130" y="709255"/>
            <a:ext cx="4998244" cy="624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11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Patient Module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30" y="1633776"/>
            <a:ext cx="999649" cy="14716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5578" y="1833682"/>
            <a:ext cx="249912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Registration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85578" y="2265878"/>
            <a:ext cx="644509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Patients can register for an account, providing basic information and creating a secure profile.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130" y="3105388"/>
            <a:ext cx="999649" cy="1471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578" y="3305294"/>
            <a:ext cx="249912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Login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85578" y="3737491"/>
            <a:ext cx="644509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Patients can securely log in to their accounts to access their healthcare information and services.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130" y="4577001"/>
            <a:ext cx="999649" cy="14716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578" y="4776907"/>
            <a:ext cx="249912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Profile Management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85578" y="5209103"/>
            <a:ext cx="644509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Patients can manage their personal information, including contact details, medical history, and insurance information.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130" y="6048613"/>
            <a:ext cx="999649" cy="14716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5578" y="6248519"/>
            <a:ext cx="250733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Appointment Booking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485578" y="6680716"/>
            <a:ext cx="644509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Patients can easily schedule appointments with healthcare providers, view available time slots, and manage their appointment history.</a:t>
            </a:r>
            <a:endParaRPr lang="en-US" sz="15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954" y="7786687"/>
            <a:ext cx="7820025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5200" y="6604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Admin Login Page</a:t>
            </a:r>
            <a:endParaRPr lang="en-IN" sz="2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705100" y="1854200"/>
            <a:ext cx="91821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26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4719</TotalTime>
  <Words>749</Words>
  <Application>Microsoft Office PowerPoint</Application>
  <PresentationFormat>Custom</PresentationFormat>
  <Paragraphs>130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Mukul Dhiman</cp:lastModifiedBy>
  <cp:revision>23</cp:revision>
  <dcterms:created xsi:type="dcterms:W3CDTF">2025-03-10T04:47:47Z</dcterms:created>
  <dcterms:modified xsi:type="dcterms:W3CDTF">2025-05-18T11:36:23Z</dcterms:modified>
</cp:coreProperties>
</file>